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5" r:id="rId3"/>
    <p:sldId id="271" r:id="rId4"/>
    <p:sldId id="322" r:id="rId5"/>
    <p:sldId id="326" r:id="rId6"/>
    <p:sldId id="324" r:id="rId7"/>
    <p:sldId id="305" r:id="rId8"/>
    <p:sldId id="307" r:id="rId9"/>
    <p:sldId id="303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08" r:id="rId22"/>
    <p:sldId id="304" r:id="rId23"/>
    <p:sldId id="320" r:id="rId24"/>
    <p:sldId id="327" r:id="rId25"/>
    <p:sldId id="293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 van der Breggen" initials="Mvd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AD2"/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10" autoAdjust="0"/>
    <p:restoredTop sz="85820" autoAdjust="0"/>
  </p:normalViewPr>
  <p:slideViewPr>
    <p:cSldViewPr>
      <p:cViewPr varScale="1">
        <p:scale>
          <a:sx n="77" d="100"/>
          <a:sy n="77" d="100"/>
        </p:scale>
        <p:origin x="200" y="21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3/31/20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14T12:45:54.039"/>
    </inkml:context>
    <inkml:brush xml:id="br0">
      <inkml:brushProperty name="width" value="0.03333" units="cm"/>
      <inkml:brushProperty name="height" value="0.03333" units="cm"/>
      <inkml:brushProperty name="ignorePressure" value="1"/>
    </inkml:brush>
  </inkml:definitions>
  <inkml:trace contextRef="#ctx0" brushRef="#br0">7812 1658,'0'0,"0"0,0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12T15:11:44.0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3/31/20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mtciPo9YbkY5wUTx9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WaApK4mPutf8X8nt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02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www.youtube.com</a:t>
            </a:r>
            <a:r>
              <a:rPr lang="nl-NL" dirty="0"/>
              <a:t>/</a:t>
            </a:r>
            <a:r>
              <a:rPr lang="nl-NL" dirty="0" err="1"/>
              <a:t>watch?v</a:t>
            </a:r>
            <a:r>
              <a:rPr lang="nl-NL" dirty="0"/>
              <a:t>=mMsT-fc516E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68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778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rgbClr val="40BAD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https://forms.gle/mtciPo9YbkY5wUTx9</a:t>
            </a:r>
            <a:r>
              <a:rPr lang="nl-NL" dirty="0">
                <a:solidFill>
                  <a:srgbClr val="40BAD2"/>
                </a:solidFill>
              </a:rPr>
              <a:t> 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742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www.njr.nl</a:t>
            </a:r>
            <a:r>
              <a:rPr lang="nl-NL" dirty="0"/>
              <a:t>/nl/vacatures/</a:t>
            </a:r>
            <a:r>
              <a:rPr lang="nl-NL" dirty="0" err="1"/>
              <a:t>jv-ez</a:t>
            </a:r>
            <a:r>
              <a:rPr lang="nl-NL"/>
              <a:t>/ 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033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19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5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https://forms.gle/WaApK4mPutf8X8nt8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3810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92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www.youtube.com</a:t>
            </a:r>
            <a:r>
              <a:rPr lang="nl-NL" dirty="0"/>
              <a:t>/</a:t>
            </a:r>
            <a:r>
              <a:rPr lang="nl-NL" dirty="0" err="1"/>
              <a:t>watch?v</a:t>
            </a:r>
            <a:r>
              <a:rPr lang="nl-NL" dirty="0"/>
              <a:t>=KFxnzvC-h0M&amp;t=8s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158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8202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582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05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descr="Map of Europe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3/31/20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3/31/20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3/31/20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3/31/20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3/31/20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3/31/20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3/31/20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3/31/20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3/31/20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3/31/20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MsT-fc516E?feature=oembed" TargetMode="Externa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49.jpe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0.jpe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FxnzvC-h0M?feature=oembed" TargetMode="Externa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4" y="1768921"/>
            <a:ext cx="9753600" cy="3048001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Jong in Europa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cs typeface="Helvetica" panose="020B0604020202020204" pitchFamily="34" charset="0"/>
              </a:rPr>
              <a:t>Gastles</a:t>
            </a:r>
            <a:r>
              <a:rPr lang="en-US" sz="3200" dirty="0">
                <a:cs typeface="Helvetica" panose="020B0604020202020204" pitchFamily="34" charset="0"/>
              </a:rPr>
              <a:t> EU</a:t>
            </a:r>
          </a:p>
        </p:txBody>
      </p:sp>
      <p:pic>
        <p:nvPicPr>
          <p:cNvPr id="7" name="Graphic 6" descr="Group">
            <a:extLst>
              <a:ext uri="{FF2B5EF4-FFF2-40B4-BE49-F238E27FC236}">
                <a16:creationId xmlns:a16="http://schemas.microsoft.com/office/drawing/2014/main" id="{80EB2013-167F-453C-AB1D-784F9863A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338" y="2193968"/>
            <a:ext cx="709007" cy="709007"/>
          </a:xfrm>
          <a:prstGeom prst="rect">
            <a:avLst/>
          </a:prstGeom>
        </p:spPr>
      </p:pic>
      <p:pic>
        <p:nvPicPr>
          <p:cNvPr id="9" name="Graphic 8" descr="Lecturer">
            <a:extLst>
              <a:ext uri="{FF2B5EF4-FFF2-40B4-BE49-F238E27FC236}">
                <a16:creationId xmlns:a16="http://schemas.microsoft.com/office/drawing/2014/main" id="{3B8B9788-C01F-4DE0-ACF1-FDFF9BD34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8400" y="2485078"/>
            <a:ext cx="641623" cy="641623"/>
          </a:xfrm>
          <a:prstGeom prst="rect">
            <a:avLst/>
          </a:prstGeom>
        </p:spPr>
      </p:pic>
      <p:pic>
        <p:nvPicPr>
          <p:cNvPr id="11" name="Graphic 10" descr="Handshake">
            <a:extLst>
              <a:ext uri="{FF2B5EF4-FFF2-40B4-BE49-F238E27FC236}">
                <a16:creationId xmlns:a16="http://schemas.microsoft.com/office/drawing/2014/main" id="{03112DA4-4015-4CA5-9F50-0171E7BBC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59507" y="2233510"/>
            <a:ext cx="708246" cy="708246"/>
          </a:xfrm>
          <a:prstGeom prst="rect">
            <a:avLst/>
          </a:prstGeom>
        </p:spPr>
      </p:pic>
      <p:pic>
        <p:nvPicPr>
          <p:cNvPr id="13" name="Graphic 12" descr="Meeting">
            <a:extLst>
              <a:ext uri="{FF2B5EF4-FFF2-40B4-BE49-F238E27FC236}">
                <a16:creationId xmlns:a16="http://schemas.microsoft.com/office/drawing/2014/main" id="{59C27D1F-991F-4E65-A388-5A06C89287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91654" y="1553569"/>
            <a:ext cx="701802" cy="701802"/>
          </a:xfrm>
          <a:prstGeom prst="rect">
            <a:avLst/>
          </a:prstGeom>
        </p:spPr>
      </p:pic>
      <p:pic>
        <p:nvPicPr>
          <p:cNvPr id="15" name="Graphic 14" descr="Piggy Bank">
            <a:extLst>
              <a:ext uri="{FF2B5EF4-FFF2-40B4-BE49-F238E27FC236}">
                <a16:creationId xmlns:a16="http://schemas.microsoft.com/office/drawing/2014/main" id="{F2B2F80A-8C01-45A3-B31B-6AA75F6DD1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20125" y="1562688"/>
            <a:ext cx="680999" cy="680999"/>
          </a:xfrm>
          <a:prstGeom prst="rect">
            <a:avLst/>
          </a:prstGeom>
        </p:spPr>
      </p:pic>
      <p:pic>
        <p:nvPicPr>
          <p:cNvPr id="17" name="Graphic 16" descr="Coins">
            <a:extLst>
              <a:ext uri="{FF2B5EF4-FFF2-40B4-BE49-F238E27FC236}">
                <a16:creationId xmlns:a16="http://schemas.microsoft.com/office/drawing/2014/main" id="{C17F5696-4C0B-46E6-9054-C0A62806D2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60625" y="1035824"/>
            <a:ext cx="533400" cy="533400"/>
          </a:xfrm>
          <a:prstGeom prst="rect">
            <a:avLst/>
          </a:prstGeom>
        </p:spPr>
      </p:pic>
      <p:pic>
        <p:nvPicPr>
          <p:cNvPr id="19" name="Graphic 18" descr="Atom">
            <a:extLst>
              <a:ext uri="{FF2B5EF4-FFF2-40B4-BE49-F238E27FC236}">
                <a16:creationId xmlns:a16="http://schemas.microsoft.com/office/drawing/2014/main" id="{B30A9962-F078-4C11-90AC-1B0A4C73D8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962585" y="1051478"/>
            <a:ext cx="502091" cy="502091"/>
          </a:xfrm>
          <a:prstGeom prst="rect">
            <a:avLst/>
          </a:prstGeom>
        </p:spPr>
      </p:pic>
      <p:pic>
        <p:nvPicPr>
          <p:cNvPr id="25" name="Graphic 24" descr="Marker">
            <a:extLst>
              <a:ext uri="{FF2B5EF4-FFF2-40B4-BE49-F238E27FC236}">
                <a16:creationId xmlns:a16="http://schemas.microsoft.com/office/drawing/2014/main" id="{77CFDF3B-6905-41ED-8644-1FCB5FD8C2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71865" y="2580221"/>
            <a:ext cx="480429" cy="480429"/>
          </a:xfrm>
          <a:prstGeom prst="rect">
            <a:avLst/>
          </a:prstGeom>
        </p:spPr>
      </p:pic>
      <p:pic>
        <p:nvPicPr>
          <p:cNvPr id="27" name="Graphic 26" descr="Scales of Justice">
            <a:extLst>
              <a:ext uri="{FF2B5EF4-FFF2-40B4-BE49-F238E27FC236}">
                <a16:creationId xmlns:a16="http://schemas.microsoft.com/office/drawing/2014/main" id="{62617DF3-30E4-49D3-8953-FC525E97EA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79625" y="766919"/>
            <a:ext cx="541567" cy="541567"/>
          </a:xfrm>
          <a:prstGeom prst="rect">
            <a:avLst/>
          </a:prstGeom>
        </p:spPr>
      </p:pic>
      <p:pic>
        <p:nvPicPr>
          <p:cNvPr id="1026" name="Picture 2" descr="Image result for black euro sign">
            <a:extLst>
              <a:ext uri="{FF2B5EF4-FFF2-40B4-BE49-F238E27FC236}">
                <a16:creationId xmlns:a16="http://schemas.microsoft.com/office/drawing/2014/main" id="{0207B376-7AEC-43DD-8405-EBB3E09D5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005" y="1508183"/>
            <a:ext cx="783388" cy="78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383C8-729A-304C-9514-596C1974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Rockwell" panose="02060603020205020403" pitchFamily="18" charset="77"/>
              </a:rPr>
              <a:t>1. Verbinden van EU met jeugd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7DE6C-E9F7-C946-A556-B14E077FF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Jongeren moeten mee kunnen praten over Europees beleid en de Europese politici moeten ook vaker jong zijn (een betere afspiegeling)</a:t>
            </a:r>
            <a:br>
              <a:rPr lang="nl-NL" dirty="0"/>
            </a:br>
            <a:endParaRPr lang="nl-NL" dirty="0"/>
          </a:p>
          <a:p>
            <a:r>
              <a:rPr lang="nl-NL" dirty="0"/>
              <a:t>Er moet begrijpelijke en eerlijke kennis te vinden zijn over de EU. Ook over nadelige kanten van de EU</a:t>
            </a:r>
            <a:br>
              <a:rPr lang="nl-NL" dirty="0"/>
            </a:br>
            <a:endParaRPr lang="nl-NL" dirty="0"/>
          </a:p>
          <a:p>
            <a:r>
              <a:rPr lang="nl-NL" dirty="0"/>
              <a:t>Er moet meer geld komen voor Europese projecten voor jongeren (zoals Erasmus+)</a:t>
            </a:r>
            <a:br>
              <a:rPr lang="nl-NL" dirty="0"/>
            </a:b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8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383C8-729A-304C-9514-596C1974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Rockwell" panose="02060603020205020403" pitchFamily="18" charset="77"/>
              </a:rPr>
              <a:t>2. Gelijkheid voor alle genders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7DE6C-E9F7-C946-A556-B14E077FF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Bewustzijn over de stereotype achter verschillende genders</a:t>
            </a:r>
            <a:br>
              <a:rPr lang="nl-NL" dirty="0"/>
            </a:br>
            <a:endParaRPr lang="nl-NL" dirty="0"/>
          </a:p>
          <a:p>
            <a:r>
              <a:rPr lang="nl-NL" dirty="0"/>
              <a:t>Bestrijden van geweld en oneerlijke behandeling op basis van gender</a:t>
            </a:r>
            <a:br>
              <a:rPr lang="nl-NL" dirty="0"/>
            </a:br>
            <a:endParaRPr lang="nl-NL" dirty="0"/>
          </a:p>
          <a:p>
            <a:r>
              <a:rPr lang="nl-NL" dirty="0"/>
              <a:t>Dit gaat niet alleen over man en vrouw, maar alle genders waar mensen zich mee kunnen identificeren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3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383C8-729A-304C-9514-596C1974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Rockwell" panose="02060603020205020403" pitchFamily="18" charset="77"/>
              </a:rPr>
              <a:t>3. Inclusieve samenleving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7DE6C-E9F7-C946-A556-B14E077FF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Bewustzijn over het bestaan van marginale groepen, ofwel groepen die minder kansen krijgen</a:t>
            </a:r>
            <a:br>
              <a:rPr lang="nl-NL" dirty="0"/>
            </a:br>
            <a:endParaRPr lang="nl-NL" dirty="0"/>
          </a:p>
          <a:p>
            <a:r>
              <a:rPr lang="nl-NL" dirty="0"/>
              <a:t>Zorgen dat werkgevers en beleidsmakers deze groepen niet discrimineren</a:t>
            </a:r>
            <a:br>
              <a:rPr lang="nl-NL" dirty="0"/>
            </a:br>
            <a:endParaRPr lang="nl-NL" dirty="0"/>
          </a:p>
          <a:p>
            <a:r>
              <a:rPr lang="nl-NL" dirty="0"/>
              <a:t>Meer (bewustzijn over)  kansen bieden aan marginale groepen</a:t>
            </a:r>
          </a:p>
          <a:p>
            <a:pPr marL="4572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199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383C8-729A-304C-9514-596C1974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Rockwell" panose="02060603020205020403" pitchFamily="18" charset="77"/>
              </a:rPr>
              <a:t>4. Juiste informatie (denk aan nepnieuws)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7DE6C-E9F7-C946-A556-B14E077FF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Beschikking tot juiste informatie online en offline</a:t>
            </a:r>
            <a:br>
              <a:rPr lang="nl-NL" dirty="0"/>
            </a:br>
            <a:endParaRPr lang="nl-NL" dirty="0"/>
          </a:p>
          <a:p>
            <a:r>
              <a:rPr lang="nl-NL" dirty="0"/>
              <a:t>De middelen om nepnieuws te herkennen</a:t>
            </a:r>
            <a:br>
              <a:rPr lang="nl-NL" dirty="0"/>
            </a:br>
            <a:endParaRPr lang="nl-NL" dirty="0"/>
          </a:p>
          <a:p>
            <a:r>
              <a:rPr lang="nl-NL" dirty="0"/>
              <a:t>Een veilige online omgeving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6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383C8-729A-304C-9514-596C1974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Rockwell" panose="02060603020205020403" pitchFamily="18" charset="77"/>
              </a:rPr>
              <a:t>5. Mentale gezondheid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7DE6C-E9F7-C946-A556-B14E077FF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Bewustzijn over mentale gezondheid en dat dit niet alleen gaat om jongeren die een psychische aandoening hebben, maar ook over bijvoorbeeld het omgaan met stress en sociale druk</a:t>
            </a:r>
            <a:br>
              <a:rPr lang="nl-NL" dirty="0"/>
            </a:br>
            <a:endParaRPr lang="nl-NL" dirty="0"/>
          </a:p>
          <a:p>
            <a:r>
              <a:rPr lang="nl-NL" dirty="0"/>
              <a:t>Hulp bieden aan hen die het nodig hebben</a:t>
            </a:r>
            <a:br>
              <a:rPr lang="nl-NL" dirty="0"/>
            </a:br>
            <a:endParaRPr lang="nl-NL" dirty="0"/>
          </a:p>
          <a:p>
            <a:r>
              <a:rPr lang="nl-NL" dirty="0"/>
              <a:t>Jongeren leren om anderen te helpen en een open gesprek aan te kunnen gaan met diegene die hulp nodig hebben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827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383C8-729A-304C-9514-596C1974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Rockwell" panose="02060603020205020403" pitchFamily="18" charset="77"/>
              </a:rPr>
              <a:t>6. Ondersteuning voor jongeren op het platte 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7DE6C-E9F7-C946-A556-B14E077FF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betere infrastructuur van stad naar platteland, of binnen het platteland zelf</a:t>
            </a:r>
            <a:br>
              <a:rPr lang="nl-NL" dirty="0"/>
            </a:br>
            <a:endParaRPr lang="nl-NL" dirty="0"/>
          </a:p>
          <a:p>
            <a:r>
              <a:rPr lang="nl-NL" dirty="0"/>
              <a:t>Vooroordelen over plattelandsjongeren wegnemen</a:t>
            </a:r>
            <a:br>
              <a:rPr lang="nl-NL" dirty="0"/>
            </a:br>
            <a:endParaRPr lang="nl-NL" dirty="0"/>
          </a:p>
          <a:p>
            <a:r>
              <a:rPr lang="nl-NL" dirty="0"/>
              <a:t>Dezelfde kansen garanderen voor jongeren op het platteland als voor jongeren in de stad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760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383C8-729A-304C-9514-596C1974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Rockwell" panose="02060603020205020403" pitchFamily="18" charset="77"/>
              </a:rPr>
              <a:t>7. Kwalitatief werk voor iedereen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7DE6C-E9F7-C946-A556-B14E077FF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Garanderen van eerlijke arbeidsvoorwaarden ook voor jongeren</a:t>
            </a:r>
            <a:br>
              <a:rPr lang="nl-NL" dirty="0"/>
            </a:br>
            <a:endParaRPr lang="nl-NL" dirty="0"/>
          </a:p>
          <a:p>
            <a:r>
              <a:rPr lang="nl-NL" dirty="0"/>
              <a:t>Discrimineren op leeftijd verbieden</a:t>
            </a:r>
            <a:br>
              <a:rPr lang="nl-NL" dirty="0"/>
            </a:br>
            <a:endParaRPr lang="nl-NL" dirty="0"/>
          </a:p>
          <a:p>
            <a:r>
              <a:rPr lang="nl-NL" dirty="0"/>
              <a:t>Stages en vrijwilligerswerk meer waarderen bij sollicitaties</a:t>
            </a:r>
            <a:br>
              <a:rPr lang="nl-NL" dirty="0"/>
            </a:br>
            <a:endParaRPr lang="nl-NL" dirty="0"/>
          </a:p>
          <a:p>
            <a:r>
              <a:rPr lang="nl-NL" dirty="0"/>
              <a:t>Gelijke kansen bieden op buitenschoolse activiteiten en vrijwilligerswerk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990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383C8-729A-304C-9514-596C1974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Rockwell" panose="02060603020205020403" pitchFamily="18" charset="77"/>
              </a:rPr>
              <a:t>8. Goed onderwijs voor iedereen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7DE6C-E9F7-C946-A556-B14E077FF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Toekomst-</a:t>
            </a:r>
            <a:r>
              <a:rPr lang="nl-NL" dirty="0" err="1"/>
              <a:t>proof</a:t>
            </a:r>
            <a:r>
              <a:rPr lang="nl-NL" dirty="0"/>
              <a:t> maken van onderwijs</a:t>
            </a:r>
            <a:br>
              <a:rPr lang="nl-NL" dirty="0"/>
            </a:br>
            <a:endParaRPr lang="nl-NL" dirty="0"/>
          </a:p>
          <a:p>
            <a:r>
              <a:rPr lang="nl-NL" dirty="0"/>
              <a:t>Onderwijs meer focussen op wat jongeren nodig hebben in de toekomst</a:t>
            </a:r>
            <a:br>
              <a:rPr lang="nl-NL" dirty="0"/>
            </a:br>
            <a:endParaRPr lang="nl-NL" dirty="0"/>
          </a:p>
          <a:p>
            <a:r>
              <a:rPr lang="nl-NL" dirty="0"/>
              <a:t>Kwaliteit van onderwijs overal garanderen (het moet niet afhankelijk zijn van waar je woont)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28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383C8-729A-304C-9514-596C1974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Rockwell" panose="02060603020205020403" pitchFamily="18" charset="77"/>
              </a:rPr>
              <a:t>9. Democratische participatie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7DE6C-E9F7-C946-A556-B14E077FF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Jongeren moeten hun stem kunnen laten horen</a:t>
            </a:r>
            <a:br>
              <a:rPr lang="nl-NL" dirty="0"/>
            </a:br>
            <a:endParaRPr lang="nl-NL" dirty="0"/>
          </a:p>
          <a:p>
            <a:r>
              <a:rPr lang="nl-NL" dirty="0"/>
              <a:t>Jongeren moeten de kennis krijgen om zo hun mening te kunnen vormen</a:t>
            </a:r>
            <a:br>
              <a:rPr lang="nl-NL" dirty="0"/>
            </a:br>
            <a:endParaRPr lang="nl-NL" dirty="0"/>
          </a:p>
          <a:p>
            <a:r>
              <a:rPr lang="nl-NL" dirty="0"/>
              <a:t>Er moeten meer mogelijkheden zijn voor jongeren om hier over in discussie te gaan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721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383C8-729A-304C-9514-596C1974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Rockwell" panose="02060603020205020403" pitchFamily="18" charset="77"/>
              </a:rPr>
              <a:t>10. Duurzaam en groen </a:t>
            </a:r>
            <a:r>
              <a:rPr lang="nl-NL" dirty="0" err="1">
                <a:latin typeface="Rockwell" panose="02060603020205020403" pitchFamily="18" charset="77"/>
              </a:rPr>
              <a:t>europa</a:t>
            </a:r>
            <a:r>
              <a:rPr lang="nl-NL" dirty="0">
                <a:latin typeface="Rockwell" panose="02060603020205020403" pitchFamily="18" charset="77"/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7DE6C-E9F7-C946-A556-B14E077FF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 moet een leefbare en gezonde planeet zijn in de toekomst</a:t>
            </a:r>
            <a:br>
              <a:rPr lang="nl-NL" dirty="0"/>
            </a:br>
            <a:endParaRPr lang="nl-NL" dirty="0"/>
          </a:p>
          <a:p>
            <a:r>
              <a:rPr lang="nl-NL" dirty="0"/>
              <a:t>Jongeren moeten mee kunnen praten over klimaatbeleid en hun ideeën kunnen delen</a:t>
            </a:r>
            <a:br>
              <a:rPr lang="nl-NL" dirty="0"/>
            </a:br>
            <a:endParaRPr lang="nl-NL" dirty="0"/>
          </a:p>
          <a:p>
            <a:r>
              <a:rPr lang="nl-NL" dirty="0"/>
              <a:t>Jongeren hebben recht op eerlijke waarheidsgetrouwe informatie over de klimaatcrisis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3B46463-4E6A-AF49-A34C-20E15902A654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8C233A0-91F0-3D47-8815-55DE06E58195}"/>
              </a:ext>
            </a:extLst>
          </p:cNvPr>
          <p:cNvSpPr txBox="1"/>
          <p:nvPr/>
        </p:nvSpPr>
        <p:spPr>
          <a:xfrm>
            <a:off x="1141412" y="1524000"/>
            <a:ext cx="861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 err="1">
                <a:solidFill>
                  <a:schemeClr val="bg1"/>
                </a:solidFill>
                <a:latin typeface="Rockwell" panose="02060603020205020403" pitchFamily="18" charset="77"/>
              </a:rPr>
              <a:t>Een</a:t>
            </a:r>
            <a:r>
              <a:rPr lang="en-US" sz="6000" dirty="0">
                <a:solidFill>
                  <a:schemeClr val="bg1"/>
                </a:solidFill>
                <a:latin typeface="Rockwell" panose="02060603020205020403" pitchFamily="18" charset="77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ckwell" panose="02060603020205020403" pitchFamily="18" charset="77"/>
              </a:rPr>
              <a:t>digitale</a:t>
            </a:r>
            <a:r>
              <a:rPr lang="en-US" sz="6000" dirty="0">
                <a:solidFill>
                  <a:schemeClr val="bg1"/>
                </a:solidFill>
                <a:latin typeface="Rockwell" panose="02060603020205020403" pitchFamily="18" charset="77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ckwell" panose="02060603020205020403" pitchFamily="18" charset="77"/>
              </a:rPr>
              <a:t>gastles</a:t>
            </a:r>
            <a:r>
              <a:rPr lang="en-US" sz="6000" dirty="0">
                <a:solidFill>
                  <a:schemeClr val="bg1"/>
                </a:solidFill>
                <a:latin typeface="Rockwell" panose="02060603020205020403" pitchFamily="18" charset="77"/>
              </a:rPr>
              <a:t> over de </a:t>
            </a:r>
            <a:r>
              <a:rPr lang="en-US" sz="6000" dirty="0" err="1">
                <a:solidFill>
                  <a:schemeClr val="bg1"/>
                </a:solidFill>
                <a:latin typeface="Rockwell" panose="02060603020205020403" pitchFamily="18" charset="77"/>
              </a:rPr>
              <a:t>Europese</a:t>
            </a:r>
            <a:r>
              <a:rPr lang="en-US" sz="6000" dirty="0">
                <a:solidFill>
                  <a:schemeClr val="bg1"/>
                </a:solidFill>
                <a:latin typeface="Rockwell" panose="02060603020205020403" pitchFamily="18" charset="77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ckwell" panose="02060603020205020403" pitchFamily="18" charset="77"/>
              </a:rPr>
              <a:t>Unie</a:t>
            </a:r>
            <a:r>
              <a:rPr lang="en-US" sz="6000" dirty="0">
                <a:solidFill>
                  <a:schemeClr val="bg1"/>
                </a:solidFill>
                <a:latin typeface="Rockwell" panose="02060603020205020403" pitchFamily="18" charset="77"/>
              </a:rPr>
              <a:t>:</a:t>
            </a:r>
          </a:p>
          <a:p>
            <a:pPr>
              <a:lnSpc>
                <a:spcPct val="90000"/>
              </a:lnSpc>
            </a:pPr>
            <a:endParaRPr lang="en-US" sz="6000" dirty="0">
              <a:solidFill>
                <a:schemeClr val="bg1"/>
              </a:solidFill>
              <a:latin typeface="Rockwell" panose="02060603020205020403" pitchFamily="18" charset="77"/>
            </a:endParaRPr>
          </a:p>
          <a:p>
            <a:pPr marL="857250" indent="-857250">
              <a:lnSpc>
                <a:spcPct val="90000"/>
              </a:lnSpc>
              <a:buFontTx/>
              <a:buChar char="-"/>
            </a:pPr>
            <a:r>
              <a:rPr lang="en-US" sz="2400" dirty="0" err="1">
                <a:solidFill>
                  <a:schemeClr val="bg1"/>
                </a:solidFill>
                <a:latin typeface="Rockwell" panose="02060603020205020403" pitchFamily="18" charset="77"/>
              </a:rPr>
              <a:t>Voorstelrondje</a:t>
            </a:r>
            <a:endParaRPr lang="en-US" sz="2400" dirty="0">
              <a:solidFill>
                <a:schemeClr val="bg1"/>
              </a:solidFill>
              <a:latin typeface="Rockwell" panose="02060603020205020403" pitchFamily="18" charset="77"/>
            </a:endParaRPr>
          </a:p>
          <a:p>
            <a:pPr marL="857250" indent="-857250">
              <a:lnSpc>
                <a:spcPct val="90000"/>
              </a:lnSpc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Rockwell" panose="02060603020205020403" pitchFamily="18" charset="77"/>
              </a:rPr>
              <a:t>Quiz: met </a:t>
            </a:r>
            <a:r>
              <a:rPr lang="en-US" sz="2400" dirty="0" err="1">
                <a:solidFill>
                  <a:schemeClr val="bg1"/>
                </a:solidFill>
                <a:latin typeface="Rockwell" panose="02060603020205020403" pitchFamily="18" charset="77"/>
              </a:rPr>
              <a:t>uitleg</a:t>
            </a:r>
            <a:r>
              <a:rPr lang="en-US" sz="2400" dirty="0">
                <a:solidFill>
                  <a:schemeClr val="bg1"/>
                </a:solidFill>
                <a:latin typeface="Rockwell" panose="02060603020205020403" pitchFamily="18" charset="77"/>
              </a:rPr>
              <a:t> over de </a:t>
            </a:r>
            <a:r>
              <a:rPr lang="en-US" sz="2400" dirty="0" err="1">
                <a:solidFill>
                  <a:schemeClr val="bg1"/>
                </a:solidFill>
                <a:latin typeface="Rockwell" panose="02060603020205020403" pitchFamily="18" charset="77"/>
              </a:rPr>
              <a:t>Europese</a:t>
            </a:r>
            <a:r>
              <a:rPr lang="en-US" sz="2400" dirty="0">
                <a:solidFill>
                  <a:schemeClr val="bg1"/>
                </a:solidFill>
                <a:latin typeface="Rockwell" panose="02060603020205020403" pitchFamily="18" charset="77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ckwell" panose="02060603020205020403" pitchFamily="18" charset="77"/>
              </a:rPr>
              <a:t>Unie</a:t>
            </a:r>
            <a:r>
              <a:rPr lang="en-US" sz="2400" dirty="0">
                <a:solidFill>
                  <a:schemeClr val="bg1"/>
                </a:solidFill>
                <a:latin typeface="Rockwell" panose="02060603020205020403" pitchFamily="18" charset="77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ckwell" panose="02060603020205020403" pitchFamily="18" charset="77"/>
              </a:rPr>
              <a:t>en</a:t>
            </a:r>
            <a:r>
              <a:rPr lang="en-US" sz="2400" dirty="0">
                <a:solidFill>
                  <a:schemeClr val="bg1"/>
                </a:solidFill>
                <a:latin typeface="Rockwell" panose="02060603020205020403" pitchFamily="18" charset="77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ckwell" panose="02060603020205020403" pitchFamily="18" charset="77"/>
              </a:rPr>
              <a:t>geschiedenis</a:t>
            </a:r>
            <a:r>
              <a:rPr lang="en-US" sz="2400" dirty="0">
                <a:solidFill>
                  <a:schemeClr val="bg1"/>
                </a:solidFill>
                <a:latin typeface="Rockwell" panose="02060603020205020403" pitchFamily="18" charset="77"/>
              </a:rPr>
              <a:t> </a:t>
            </a:r>
          </a:p>
          <a:p>
            <a:pPr marL="857250" indent="-857250">
              <a:lnSpc>
                <a:spcPct val="90000"/>
              </a:lnSpc>
              <a:buFontTx/>
              <a:buChar char="-"/>
            </a:pPr>
            <a:r>
              <a:rPr lang="en-US" sz="2400" dirty="0">
                <a:solidFill>
                  <a:schemeClr val="bg1"/>
                </a:solidFill>
                <a:latin typeface="Rockwell" panose="02060603020205020403" pitchFamily="18" charset="77"/>
              </a:rPr>
              <a:t>Youth Goals (</a:t>
            </a:r>
            <a:r>
              <a:rPr lang="en-US" sz="2400" dirty="0" err="1">
                <a:solidFill>
                  <a:schemeClr val="bg1"/>
                </a:solidFill>
                <a:latin typeface="Rockwell" panose="02060603020205020403" pitchFamily="18" charset="77"/>
              </a:rPr>
              <a:t>opdracht</a:t>
            </a:r>
            <a:r>
              <a:rPr lang="en-US" sz="2400" dirty="0">
                <a:solidFill>
                  <a:schemeClr val="bg1"/>
                </a:solidFill>
                <a:latin typeface="Rockwell" panose="02060603020205020403" pitchFamily="18" charset="77"/>
              </a:rPr>
              <a:t>)</a:t>
            </a:r>
          </a:p>
          <a:p>
            <a:pPr marL="857250" indent="-857250">
              <a:lnSpc>
                <a:spcPct val="90000"/>
              </a:lnSpc>
              <a:buFontTx/>
              <a:buChar char="-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7254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383C8-729A-304C-9514-596C1974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Rockwell" panose="02060603020205020403" pitchFamily="18" charset="77"/>
              </a:rPr>
              <a:t>11. Jongerenorganisaties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7DE6C-E9F7-C946-A556-B14E077FF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Garandeer eerlijke toegang tot jongerenorganisaties voor alle jongeren</a:t>
            </a:r>
            <a:br>
              <a:rPr lang="nl-NL" dirty="0"/>
            </a:br>
            <a:endParaRPr lang="nl-NL" dirty="0"/>
          </a:p>
          <a:p>
            <a:r>
              <a:rPr lang="nl-NL" dirty="0"/>
              <a:t>Garandeer het voortbestaan van jongerenorganisaties</a:t>
            </a:r>
            <a:br>
              <a:rPr lang="nl-NL" dirty="0"/>
            </a:b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256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EFA52-012F-6D49-93FC-637AF4BF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Rockwell" panose="02060603020205020403" pitchFamily="18" charset="77"/>
              </a:rPr>
              <a:t>Opdracht </a:t>
            </a:r>
            <a:r>
              <a:rPr lang="nl-NL" dirty="0" err="1">
                <a:latin typeface="Rockwell" panose="02060603020205020403" pitchFamily="18" charset="77"/>
              </a:rPr>
              <a:t>Youth</a:t>
            </a:r>
            <a:r>
              <a:rPr lang="nl-NL" dirty="0">
                <a:latin typeface="Rockwell" panose="02060603020205020403" pitchFamily="18" charset="77"/>
              </a:rPr>
              <a:t> Goals</a:t>
            </a:r>
          </a:p>
        </p:txBody>
      </p:sp>
      <p:pic>
        <p:nvPicPr>
          <p:cNvPr id="6" name="Onlinemedia 5" descr="Instructie opdracht">
            <a:hlinkClick r:id="" action="ppaction://media"/>
            <a:extLst>
              <a:ext uri="{FF2B5EF4-FFF2-40B4-BE49-F238E27FC236}">
                <a16:creationId xmlns:a16="http://schemas.microsoft.com/office/drawing/2014/main" id="{A3DEDAE1-2833-BC4C-8DC3-8667E177788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33613" y="1828800"/>
            <a:ext cx="7721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8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Rockwell"/>
                <a:cs typeface="Rockwell"/>
              </a:rPr>
              <a:t>opdracht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753600" cy="4343400"/>
          </a:xfrm>
        </p:spPr>
        <p:txBody>
          <a:bodyPr/>
          <a:lstStyle/>
          <a:p>
            <a:r>
              <a:rPr lang="en-US" b="1" dirty="0" err="1"/>
              <a:t>Kies</a:t>
            </a:r>
            <a:r>
              <a:rPr lang="en-US" b="1" dirty="0"/>
              <a:t> 1 </a:t>
            </a:r>
            <a:r>
              <a:rPr lang="en-US" b="1" dirty="0" err="1"/>
              <a:t>jeugddoel</a:t>
            </a:r>
            <a:endParaRPr lang="en-US" b="1" dirty="0"/>
          </a:p>
          <a:p>
            <a:pPr lvl="1"/>
            <a:r>
              <a:rPr lang="en-US" dirty="0" err="1"/>
              <a:t>Verbinden</a:t>
            </a:r>
            <a:r>
              <a:rPr lang="en-US" dirty="0"/>
              <a:t> van EU met </a:t>
            </a:r>
            <a:r>
              <a:rPr lang="en-US" dirty="0" err="1"/>
              <a:t>jeugd</a:t>
            </a:r>
            <a:endParaRPr lang="en-US" dirty="0"/>
          </a:p>
          <a:p>
            <a:pPr lvl="1"/>
            <a:r>
              <a:rPr lang="en-US" dirty="0" err="1"/>
              <a:t>Gelijkheid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genders</a:t>
            </a:r>
          </a:p>
          <a:p>
            <a:pPr lvl="1"/>
            <a:r>
              <a:rPr lang="en-US" dirty="0" err="1"/>
              <a:t>Inclusieve</a:t>
            </a:r>
            <a:r>
              <a:rPr lang="en-US" dirty="0"/>
              <a:t> </a:t>
            </a:r>
            <a:r>
              <a:rPr lang="en-US" dirty="0" err="1"/>
              <a:t>samenleving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Juiste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(</a:t>
            </a:r>
            <a:r>
              <a:rPr lang="en-US" dirty="0" err="1"/>
              <a:t>denk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nepnieuws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Mentale</a:t>
            </a:r>
            <a:r>
              <a:rPr lang="en-US" dirty="0"/>
              <a:t> </a:t>
            </a:r>
            <a:r>
              <a:rPr lang="en-US" dirty="0" err="1"/>
              <a:t>gezondheid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iedereen</a:t>
            </a:r>
            <a:endParaRPr lang="en-US" dirty="0"/>
          </a:p>
          <a:p>
            <a:pPr lvl="1"/>
            <a:r>
              <a:rPr lang="en-US" dirty="0" err="1"/>
              <a:t>Ondersteuning</a:t>
            </a:r>
            <a:r>
              <a:rPr lang="en-US" dirty="0"/>
              <a:t> van </a:t>
            </a:r>
            <a:r>
              <a:rPr lang="en-US" dirty="0" err="1"/>
              <a:t>jongeren</a:t>
            </a:r>
            <a:r>
              <a:rPr lang="en-US" dirty="0"/>
              <a:t> op </a:t>
            </a:r>
            <a:r>
              <a:rPr lang="en-US" dirty="0" err="1"/>
              <a:t>platteland</a:t>
            </a:r>
            <a:endParaRPr lang="en-US" dirty="0"/>
          </a:p>
          <a:p>
            <a:pPr lvl="1"/>
            <a:r>
              <a:rPr lang="en-US" dirty="0" err="1"/>
              <a:t>Kwalitatief</a:t>
            </a:r>
            <a:r>
              <a:rPr lang="en-US" dirty="0"/>
              <a:t> </a:t>
            </a:r>
            <a:r>
              <a:rPr lang="en-US" dirty="0" err="1"/>
              <a:t>werk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iedereen</a:t>
            </a:r>
            <a:endParaRPr lang="en-US" dirty="0"/>
          </a:p>
          <a:p>
            <a:pPr lvl="1"/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onderwijs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iedereen</a:t>
            </a:r>
            <a:endParaRPr lang="en-US" dirty="0"/>
          </a:p>
          <a:p>
            <a:pPr lvl="1"/>
            <a:r>
              <a:rPr lang="en-US" dirty="0" err="1"/>
              <a:t>Democratische</a:t>
            </a:r>
            <a:r>
              <a:rPr lang="en-US" dirty="0"/>
              <a:t> </a:t>
            </a:r>
            <a:r>
              <a:rPr lang="en-US" dirty="0" err="1"/>
              <a:t>participatie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jongeren</a:t>
            </a:r>
            <a:endParaRPr lang="en-US" dirty="0"/>
          </a:p>
          <a:p>
            <a:pPr lvl="1"/>
            <a:r>
              <a:rPr lang="en-US" dirty="0" err="1"/>
              <a:t>Duurzaam</a:t>
            </a:r>
            <a:r>
              <a:rPr lang="en-US" dirty="0"/>
              <a:t> en </a:t>
            </a:r>
            <a:r>
              <a:rPr lang="en-US" dirty="0" err="1"/>
              <a:t>groen</a:t>
            </a:r>
            <a:r>
              <a:rPr lang="en-US" dirty="0"/>
              <a:t> Europa</a:t>
            </a:r>
          </a:p>
          <a:p>
            <a:pPr lvl="1"/>
            <a:r>
              <a:rPr lang="en-US" dirty="0" err="1"/>
              <a:t>Jongerenorganisaties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5865812" y="1828800"/>
            <a:ext cx="1066800" cy="4724400"/>
          </a:xfrm>
          <a:prstGeom prst="rightBrace">
            <a:avLst>
              <a:gd name="adj1" fmla="val 50458"/>
              <a:gd name="adj2" fmla="val 50000"/>
            </a:avLst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1212" y="1779687"/>
            <a:ext cx="419100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-</a:t>
            </a:r>
            <a:r>
              <a:rPr lang="en-US" sz="2400" dirty="0" err="1"/>
              <a:t>Waarom</a:t>
            </a:r>
            <a:r>
              <a:rPr lang="en-US" sz="2400" dirty="0"/>
              <a:t> is </a:t>
            </a:r>
            <a:r>
              <a:rPr lang="en-US" sz="2400" dirty="0" err="1"/>
              <a:t>dit</a:t>
            </a:r>
            <a:r>
              <a:rPr lang="en-US" sz="2400" dirty="0"/>
              <a:t> </a:t>
            </a:r>
            <a:r>
              <a:rPr lang="en-US" sz="2400" dirty="0" err="1"/>
              <a:t>doel</a:t>
            </a:r>
            <a:r>
              <a:rPr lang="en-US" sz="2400" dirty="0"/>
              <a:t> </a:t>
            </a:r>
            <a:r>
              <a:rPr lang="en-US" sz="2400" dirty="0" err="1"/>
              <a:t>belangrijk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Nederlandse</a:t>
            </a:r>
            <a:r>
              <a:rPr lang="en-US" sz="2400" dirty="0"/>
              <a:t> </a:t>
            </a:r>
            <a:r>
              <a:rPr lang="en-US" sz="2400" dirty="0" err="1"/>
              <a:t>jongeren</a:t>
            </a:r>
            <a:r>
              <a:rPr lang="en-US" sz="2400" dirty="0"/>
              <a:t>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-Hoe </a:t>
            </a:r>
            <a:r>
              <a:rPr lang="en-US" sz="2400" dirty="0" err="1"/>
              <a:t>ervaar</a:t>
            </a:r>
            <a:r>
              <a:rPr lang="en-US" sz="2400" dirty="0"/>
              <a:t> je de </a:t>
            </a:r>
            <a:r>
              <a:rPr lang="en-US" sz="2400" dirty="0" err="1"/>
              <a:t>situatie</a:t>
            </a:r>
            <a:r>
              <a:rPr lang="en-US" sz="2400" dirty="0"/>
              <a:t> nu?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-</a:t>
            </a:r>
            <a:r>
              <a:rPr lang="en-US" sz="2400" dirty="0" err="1"/>
              <a:t>Wat</a:t>
            </a:r>
            <a:r>
              <a:rPr lang="en-US" sz="2400" dirty="0"/>
              <a:t> </a:t>
            </a:r>
            <a:r>
              <a:rPr lang="en-US" sz="2400" dirty="0" err="1"/>
              <a:t>wil</a:t>
            </a:r>
            <a:r>
              <a:rPr lang="en-US" sz="2400" dirty="0"/>
              <a:t> je in je </a:t>
            </a:r>
            <a:r>
              <a:rPr lang="en-US" sz="2400" dirty="0" err="1"/>
              <a:t>dagelijks</a:t>
            </a:r>
            <a:r>
              <a:rPr lang="en-US" sz="2400" dirty="0"/>
              <a:t> </a:t>
            </a:r>
            <a:r>
              <a:rPr lang="en-US" sz="2400" dirty="0" err="1"/>
              <a:t>leven</a:t>
            </a:r>
            <a:r>
              <a:rPr lang="en-US" sz="2400" dirty="0"/>
              <a:t> </a:t>
            </a:r>
            <a:r>
              <a:rPr lang="en-US" sz="2400" dirty="0" err="1"/>
              <a:t>terugzien</a:t>
            </a:r>
            <a:r>
              <a:rPr lang="en-US" sz="2400" dirty="0"/>
              <a:t>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-Hoe </a:t>
            </a:r>
            <a:r>
              <a:rPr lang="en-US" sz="2400" dirty="0" err="1"/>
              <a:t>verander</a:t>
            </a:r>
            <a:r>
              <a:rPr lang="en-US" sz="2400" dirty="0"/>
              <a:t> je het?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Wees</a:t>
            </a:r>
            <a:r>
              <a:rPr lang="en-US" sz="2400" dirty="0"/>
              <a:t> </a:t>
            </a:r>
            <a:r>
              <a:rPr lang="en-US" sz="2400" dirty="0" err="1"/>
              <a:t>creatief</a:t>
            </a:r>
            <a:r>
              <a:rPr lang="en-US" sz="2400" dirty="0"/>
              <a:t>!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089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DE121-AD9B-CF43-979D-FA366D26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/>
                <a:cs typeface="Rockwell"/>
              </a:rPr>
              <a:t>Wat </a:t>
            </a:r>
            <a:r>
              <a:rPr lang="en-US" dirty="0" err="1">
                <a:latin typeface="Rockwell"/>
                <a:cs typeface="Rockwell"/>
              </a:rPr>
              <a:t>vind</a:t>
            </a:r>
            <a:r>
              <a:rPr lang="en-US" dirty="0">
                <a:latin typeface="Rockwell"/>
                <a:cs typeface="Rockwell"/>
              </a:rPr>
              <a:t> </a:t>
            </a:r>
            <a:r>
              <a:rPr lang="en-US" dirty="0" err="1">
                <a:latin typeface="Rockwell"/>
                <a:cs typeface="Rockwell"/>
              </a:rPr>
              <a:t>jij</a:t>
            </a:r>
            <a:r>
              <a:rPr lang="en-US" dirty="0">
                <a:latin typeface="Rockwell"/>
                <a:cs typeface="Rockwell"/>
              </a:rPr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0EAC42-DAAD-9E46-A921-77C9766CC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nl-NL" dirty="0"/>
              <a:t>Geef je mening en scan de QR code:</a:t>
            </a:r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r>
              <a:rPr lang="nl-NL" dirty="0"/>
              <a:t>Heb je vragen? Stuur ons een berichtje op Instagram of Facebook! (check volgende slide)</a:t>
            </a:r>
          </a:p>
        </p:txBody>
      </p:sp>
      <p:pic>
        <p:nvPicPr>
          <p:cNvPr id="5" name="Afbeelding 4" descr="Afbeelding met zwart, tekening&#10;&#10;Automatisch gegenereerde beschrijving">
            <a:extLst>
              <a:ext uri="{FF2B5EF4-FFF2-40B4-BE49-F238E27FC236}">
                <a16:creationId xmlns:a16="http://schemas.microsoft.com/office/drawing/2014/main" id="{573A96CF-96B1-5E47-8EB4-D6EF3AA02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7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BED44-4CE7-7747-BE15-DC6DFF157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Rockwell" panose="02060603020205020403" pitchFamily="18" charset="77"/>
              </a:rPr>
              <a:t>Ben jij de volgende </a:t>
            </a:r>
            <a:r>
              <a:rPr lang="nl-NL" dirty="0" err="1">
                <a:latin typeface="Rockwell" panose="02060603020205020403" pitchFamily="18" charset="77"/>
              </a:rPr>
              <a:t>jongerenvertegenwooridger</a:t>
            </a:r>
            <a:r>
              <a:rPr lang="nl-NL" dirty="0">
                <a:latin typeface="Rockwell" panose="02060603020205020403" pitchFamily="18" charset="77"/>
              </a:rPr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71E208-90EA-B645-AD57-263FD3D18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nl-NL" dirty="0"/>
              <a:t>Check dan snel de vacature:</a:t>
            </a:r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5" name="Afbeelding 4" descr="Afbeelding met zwart, tekening&#10;&#10;Automatisch gegenereerde beschrijving">
            <a:extLst>
              <a:ext uri="{FF2B5EF4-FFF2-40B4-BE49-F238E27FC236}">
                <a16:creationId xmlns:a16="http://schemas.microsoft.com/office/drawing/2014/main" id="{923C775F-A8EE-E840-AA52-3912FB728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20955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11B2-74E9-4A18-AA6D-57A258C8C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381000"/>
            <a:ext cx="10972800" cy="86541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Bedankt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je </a:t>
            </a:r>
            <a:r>
              <a:rPr lang="en-US" dirty="0" err="1"/>
              <a:t>inzet</a:t>
            </a:r>
            <a:r>
              <a:rPr lang="en-US" dirty="0"/>
              <a:t>! </a:t>
            </a:r>
            <a:r>
              <a:rPr lang="en-US" dirty="0" err="1"/>
              <a:t>Volg</a:t>
            </a:r>
            <a:r>
              <a:rPr lang="en-US" dirty="0"/>
              <a:t> je </a:t>
            </a:r>
            <a:r>
              <a:rPr lang="en-US" dirty="0" err="1"/>
              <a:t>ons</a:t>
            </a:r>
            <a:r>
              <a:rPr lang="en-US" dirty="0"/>
              <a:t> al?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504215-AF57-4A4A-A1E6-824A598DE8CE}"/>
              </a:ext>
            </a:extLst>
          </p:cNvPr>
          <p:cNvSpPr txBox="1"/>
          <p:nvPr/>
        </p:nvSpPr>
        <p:spPr>
          <a:xfrm>
            <a:off x="455612" y="4798551"/>
            <a:ext cx="3887788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Instagram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Facebook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41ECC-2822-4537-96F6-48FAAB938947}"/>
              </a:ext>
            </a:extLst>
          </p:cNvPr>
          <p:cNvSpPr txBox="1"/>
          <p:nvPr/>
        </p:nvSpPr>
        <p:spPr>
          <a:xfrm>
            <a:off x="2208212" y="5153104"/>
            <a:ext cx="9906000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jongerenvertegenwoordigers_eu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&amp;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njrjongineuropa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Jongerenvertegenwoordigers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&amp;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jongineuropa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37E504F-B20E-4615-9CAD-3D40D7043023}"/>
                  </a:ext>
                </a:extLst>
              </p14:cNvPr>
              <p14:cNvContentPartPr/>
              <p14:nvPr/>
            </p14:nvContentPartPr>
            <p14:xfrm>
              <a:off x="8458174" y="943786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37E504F-B20E-4615-9CAD-3D40D70430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49174" y="942886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 descr="37234351_1965877200159662_5474072338582470656_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12" y="1752600"/>
            <a:ext cx="3048000" cy="3048000"/>
          </a:xfrm>
          <a:prstGeom prst="rect">
            <a:avLst/>
          </a:prstGeom>
        </p:spPr>
      </p:pic>
      <p:pic>
        <p:nvPicPr>
          <p:cNvPr id="8" name="Picture 7" descr="DSC_001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17526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762000"/>
            <a:ext cx="11430000" cy="13255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Rockwell" panose="02060603020205020403" pitchFamily="18" charset="0"/>
              </a:rPr>
              <a:t>Wie</a:t>
            </a:r>
            <a:r>
              <a:rPr lang="en-US" dirty="0">
                <a:latin typeface="Rockwell" panose="02060603020205020403" pitchFamily="18" charset="0"/>
              </a:rPr>
              <a:t> </a:t>
            </a:r>
            <a:r>
              <a:rPr lang="en-US" dirty="0" err="1">
                <a:latin typeface="Rockwell" panose="02060603020205020403" pitchFamily="18" charset="0"/>
              </a:rPr>
              <a:t>zijn</a:t>
            </a:r>
            <a:r>
              <a:rPr lang="en-US" dirty="0">
                <a:latin typeface="Rockwell" panose="02060603020205020403" pitchFamily="18" charset="0"/>
              </a:rPr>
              <a:t> de </a:t>
            </a:r>
            <a:r>
              <a:rPr lang="en-US" dirty="0" err="1">
                <a:latin typeface="Rockwell" panose="02060603020205020403" pitchFamily="18" charset="0"/>
              </a:rPr>
              <a:t>Jongerenvertegenwoordigers</a:t>
            </a:r>
            <a:r>
              <a:rPr lang="en-US" dirty="0">
                <a:latin typeface="Rockwell" panose="02060603020205020403" pitchFamily="18" charset="0"/>
              </a:rPr>
              <a:t> </a:t>
            </a:r>
            <a:r>
              <a:rPr lang="en-US" dirty="0" err="1">
                <a:latin typeface="Rockwell" panose="02060603020205020403" pitchFamily="18" charset="0"/>
              </a:rPr>
              <a:t>Europese</a:t>
            </a:r>
            <a:r>
              <a:rPr lang="en-US" dirty="0">
                <a:latin typeface="Rockwell" panose="02060603020205020403" pitchFamily="18" charset="0"/>
              </a:rPr>
              <a:t> </a:t>
            </a:r>
            <a:r>
              <a:rPr lang="en-US" dirty="0" err="1">
                <a:latin typeface="Rockwell" panose="02060603020205020403" pitchFamily="18" charset="0"/>
              </a:rPr>
              <a:t>zaken</a:t>
            </a:r>
            <a:r>
              <a:rPr lang="en-US" dirty="0">
                <a:latin typeface="Rockwell" panose="02060603020205020403" pitchFamily="18" charset="0"/>
              </a:rPr>
              <a:t>? </a:t>
            </a:r>
            <a:br>
              <a:rPr lang="en-US" dirty="0">
                <a:latin typeface="Rockwell" panose="02060603020205020403" pitchFamily="18" charset="0"/>
              </a:rPr>
            </a:br>
            <a:r>
              <a:rPr lang="en-US" dirty="0" err="1">
                <a:latin typeface="Rockwell" panose="02060603020205020403" pitchFamily="18" charset="0"/>
              </a:rPr>
              <a:t>En</a:t>
            </a:r>
            <a:r>
              <a:rPr lang="en-US" dirty="0">
                <a:latin typeface="Rockwell" panose="02060603020205020403" pitchFamily="18" charset="0"/>
              </a:rPr>
              <a:t> de </a:t>
            </a:r>
            <a:r>
              <a:rPr lang="en-US" dirty="0" err="1">
                <a:latin typeface="Rockwell" panose="02060603020205020403" pitchFamily="18" charset="0"/>
              </a:rPr>
              <a:t>werkgroep</a:t>
            </a:r>
            <a:r>
              <a:rPr lang="en-US" dirty="0">
                <a:latin typeface="Rockwell" panose="02060603020205020403" pitchFamily="18" charset="0"/>
              </a:rPr>
              <a:t> </a:t>
            </a:r>
            <a:r>
              <a:rPr lang="en-US" dirty="0" err="1">
                <a:latin typeface="Rockwell" panose="02060603020205020403" pitchFamily="18" charset="0"/>
              </a:rPr>
              <a:t>jong</a:t>
            </a:r>
            <a:r>
              <a:rPr lang="en-US" dirty="0">
                <a:latin typeface="Rockwell" panose="02060603020205020403" pitchFamily="18" charset="0"/>
              </a:rPr>
              <a:t> in Europa?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31262A-31F3-460A-973B-C6AD3DD3B047}"/>
              </a:ext>
            </a:extLst>
          </p:cNvPr>
          <p:cNvSpPr txBox="1"/>
          <p:nvPr/>
        </p:nvSpPr>
        <p:spPr>
          <a:xfrm>
            <a:off x="6323012" y="1981200"/>
            <a:ext cx="4800600" cy="4752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err="1"/>
              <a:t>Hevien</a:t>
            </a:r>
            <a:r>
              <a:rPr lang="nl-NL" sz="2400" dirty="0"/>
              <a:t> </a:t>
            </a:r>
            <a:r>
              <a:rPr lang="nl-NL" sz="2400" dirty="0" err="1"/>
              <a:t>Dahly</a:t>
            </a:r>
            <a:r>
              <a:rPr lang="nl-NL" sz="2400" dirty="0"/>
              <a:t> en Veerle Pieters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Link tussen </a:t>
            </a:r>
            <a:r>
              <a:rPr lang="nl-NL" sz="2400" i="1" dirty="0"/>
              <a:t>Nederlandse jongeren</a:t>
            </a:r>
            <a:r>
              <a:rPr lang="nl-NL" sz="2400" dirty="0"/>
              <a:t> en </a:t>
            </a:r>
            <a:r>
              <a:rPr lang="nl-NL" sz="2400" i="1" dirty="0"/>
              <a:t>Europese politiek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Europese </a:t>
            </a:r>
            <a:r>
              <a:rPr lang="nl-NL" sz="2400" i="1" dirty="0"/>
              <a:t>conferenties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i="1" dirty="0"/>
              <a:t>Samenwerking</a:t>
            </a:r>
            <a:r>
              <a:rPr lang="nl-NL" sz="2400" dirty="0"/>
              <a:t> met ministeries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i="1" dirty="0"/>
              <a:t>Contact</a:t>
            </a:r>
            <a:r>
              <a:rPr lang="nl-NL" sz="2400" dirty="0"/>
              <a:t> met EU &amp; NL politici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i="1" dirty="0"/>
              <a:t>Gastlessen</a:t>
            </a:r>
            <a:r>
              <a:rPr lang="nl-NL" sz="2400" dirty="0"/>
              <a:t> &amp; </a:t>
            </a:r>
            <a:r>
              <a:rPr lang="nl-NL" sz="2400" i="1" dirty="0"/>
              <a:t>events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Werken samen met de werkgroep Jong in Europa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A5E425D-B8E2-4728-A313-C0DA9FCD92EB}"/>
                  </a:ext>
                </a:extLst>
              </p14:cNvPr>
              <p14:cNvContentPartPr/>
              <p14:nvPr/>
            </p14:nvContentPartPr>
            <p14:xfrm>
              <a:off x="11612760" y="2854920"/>
              <a:ext cx="240" cy="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A5E425D-B8E2-4728-A313-C0DA9FCD92E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08920" y="2851080"/>
                <a:ext cx="7920" cy="79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DSC_0010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2438400"/>
            <a:ext cx="4914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3B46463-4E6A-AF49-A34C-20E15902A654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0AFC999-C232-F64E-852A-4D5779CE4291}"/>
              </a:ext>
            </a:extLst>
          </p:cNvPr>
          <p:cNvSpPr txBox="1"/>
          <p:nvPr/>
        </p:nvSpPr>
        <p:spPr>
          <a:xfrm>
            <a:off x="1141412" y="15240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  <a:latin typeface="Rockwell" panose="02060603020205020403" pitchFamily="18" charset="77"/>
              </a:rPr>
              <a:t>Wat is de </a:t>
            </a:r>
            <a:r>
              <a:rPr lang="en-US" sz="6000" dirty="0" err="1">
                <a:solidFill>
                  <a:schemeClr val="bg1"/>
                </a:solidFill>
                <a:latin typeface="Rockwell" panose="02060603020205020403" pitchFamily="18" charset="77"/>
              </a:rPr>
              <a:t>Europese</a:t>
            </a:r>
            <a:r>
              <a:rPr lang="en-US" sz="6000" dirty="0">
                <a:solidFill>
                  <a:schemeClr val="bg1"/>
                </a:solidFill>
                <a:latin typeface="Rockwell" panose="02060603020205020403" pitchFamily="18" charset="77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Rockwell" panose="02060603020205020403" pitchFamily="18" charset="77"/>
              </a:rPr>
              <a:t>Unie</a:t>
            </a:r>
            <a:r>
              <a:rPr lang="en-US" sz="6000" dirty="0">
                <a:solidFill>
                  <a:schemeClr val="bg1"/>
                </a:solidFill>
                <a:latin typeface="Rockwell" panose="02060603020205020403" pitchFamily="18" charset="77"/>
              </a:rPr>
              <a:t>?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353737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Rockwell"/>
                <a:cs typeface="Rockwell"/>
              </a:rPr>
              <a:t>Dat</a:t>
            </a:r>
            <a:r>
              <a:rPr lang="en-US" dirty="0">
                <a:latin typeface="Rockwell"/>
                <a:cs typeface="Rockwell"/>
              </a:rPr>
              <a:t> </a:t>
            </a:r>
            <a:r>
              <a:rPr lang="en-US" dirty="0" err="1">
                <a:latin typeface="Rockwell"/>
                <a:cs typeface="Rockwell"/>
              </a:rPr>
              <a:t>vertellen</a:t>
            </a:r>
            <a:r>
              <a:rPr lang="en-US" dirty="0">
                <a:latin typeface="Rockwell"/>
                <a:cs typeface="Rockwell"/>
              </a:rPr>
              <a:t> we je </a:t>
            </a:r>
            <a:r>
              <a:rPr lang="en-US" dirty="0" err="1">
                <a:latin typeface="Rockwell"/>
                <a:cs typeface="Rockwell"/>
              </a:rPr>
              <a:t>graag</a:t>
            </a:r>
            <a:r>
              <a:rPr lang="en-US" dirty="0">
                <a:latin typeface="Rockwell"/>
                <a:cs typeface="Rockwell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0012" y="2209800"/>
            <a:ext cx="7924800" cy="46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Scan de QR-code om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beginnen</a:t>
            </a:r>
            <a:r>
              <a:rPr lang="en-US" sz="2400" dirty="0"/>
              <a:t>: </a:t>
            </a:r>
          </a:p>
        </p:txBody>
      </p:sp>
      <p:pic>
        <p:nvPicPr>
          <p:cNvPr id="5" name="Afbeelding 4" descr="Afbeelding met zwart, tekening&#10;&#10;Automatisch gegenereerde beschrijving">
            <a:extLst>
              <a:ext uri="{FF2B5EF4-FFF2-40B4-BE49-F238E27FC236}">
                <a16:creationId xmlns:a16="http://schemas.microsoft.com/office/drawing/2014/main" id="{942177ED-E25B-F048-A385-CC45A5DAD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244246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0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3B46463-4E6A-AF49-A34C-20E15902A654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509E18D-7E50-7A4D-BAE2-876DBF1CE8BF}"/>
              </a:ext>
            </a:extLst>
          </p:cNvPr>
          <p:cNvSpPr txBox="1"/>
          <p:nvPr/>
        </p:nvSpPr>
        <p:spPr>
          <a:xfrm>
            <a:off x="1141412" y="15240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  <a:latin typeface="Rockwell" panose="02060603020205020403" pitchFamily="18" charset="77"/>
              </a:rPr>
              <a:t>Youth Goals (</a:t>
            </a:r>
            <a:r>
              <a:rPr lang="en-US" sz="6000" dirty="0" err="1">
                <a:solidFill>
                  <a:schemeClr val="bg1"/>
                </a:solidFill>
                <a:latin typeface="Rockwell" panose="02060603020205020403" pitchFamily="18" charset="77"/>
              </a:rPr>
              <a:t>opdracht</a:t>
            </a:r>
            <a:r>
              <a:rPr lang="en-US" sz="6000" dirty="0">
                <a:solidFill>
                  <a:schemeClr val="bg1"/>
                </a:solidFill>
                <a:latin typeface="Rockwell" panose="02060603020205020403" pitchFamily="18" charset="77"/>
              </a:rPr>
              <a:t>)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423438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EFA52-012F-6D49-93FC-637AF4BF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Rockwell" panose="02060603020205020403" pitchFamily="18" charset="77"/>
              </a:rPr>
              <a:t>Veerle en </a:t>
            </a:r>
            <a:r>
              <a:rPr lang="nl-NL" dirty="0" err="1">
                <a:latin typeface="Rockwell" panose="02060603020205020403" pitchFamily="18" charset="77"/>
              </a:rPr>
              <a:t>hevien</a:t>
            </a:r>
            <a:r>
              <a:rPr lang="nl-NL" dirty="0">
                <a:latin typeface="Rockwell" panose="02060603020205020403" pitchFamily="18" charset="77"/>
              </a:rPr>
              <a:t> vertellen over de </a:t>
            </a:r>
            <a:r>
              <a:rPr lang="nl-NL" dirty="0" err="1">
                <a:latin typeface="Rockwell" panose="02060603020205020403" pitchFamily="18" charset="77"/>
              </a:rPr>
              <a:t>youth</a:t>
            </a:r>
            <a:r>
              <a:rPr lang="nl-NL" dirty="0">
                <a:latin typeface="Rockwell" panose="02060603020205020403" pitchFamily="18" charset="77"/>
              </a:rPr>
              <a:t> goals</a:t>
            </a:r>
          </a:p>
        </p:txBody>
      </p:sp>
      <p:pic>
        <p:nvPicPr>
          <p:cNvPr id="4" name="Onlinemedia 3" descr="Wat doen jongerenvertegenwoordigers?">
            <a:hlinkClick r:id="" action="ppaction://media"/>
            <a:extLst>
              <a:ext uri="{FF2B5EF4-FFF2-40B4-BE49-F238E27FC236}">
                <a16:creationId xmlns:a16="http://schemas.microsoft.com/office/drawing/2014/main" id="{689C3629-42B5-8E49-B180-8E0DD2B11A1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33613" y="1828800"/>
            <a:ext cx="7721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/>
                <a:cs typeface="Rockwell"/>
              </a:rPr>
              <a:t>youth goals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0012" y="2209800"/>
            <a:ext cx="792480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/>
              <a:t>11 </a:t>
            </a:r>
            <a:r>
              <a:rPr lang="en-US" sz="2400" dirty="0" err="1"/>
              <a:t>Europese</a:t>
            </a:r>
            <a:r>
              <a:rPr lang="en-US" sz="2400" dirty="0"/>
              <a:t> </a:t>
            </a:r>
            <a:r>
              <a:rPr lang="en-US" sz="2400" dirty="0" err="1"/>
              <a:t>jeugddoelen</a:t>
            </a:r>
            <a:r>
              <a:rPr lang="en-US" sz="2400" dirty="0"/>
              <a:t>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 err="1"/>
              <a:t>Gemaakt</a:t>
            </a:r>
            <a:r>
              <a:rPr lang="en-US" sz="2400" dirty="0"/>
              <a:t> </a:t>
            </a:r>
            <a:r>
              <a:rPr lang="en-US" sz="2400" b="1" dirty="0"/>
              <a:t>door</a:t>
            </a:r>
            <a:r>
              <a:rPr lang="en-US" sz="2400" dirty="0"/>
              <a:t> en </a:t>
            </a:r>
            <a:r>
              <a:rPr lang="en-US" sz="2400" b="1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jongeren</a:t>
            </a:r>
            <a:r>
              <a:rPr lang="en-US" sz="2400" dirty="0"/>
              <a:t> in heel Europa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400" dirty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/>
              <a:t>Op </a:t>
            </a:r>
            <a:r>
              <a:rPr lang="en-US" sz="2400" dirty="0" err="1"/>
              <a:t>Europees</a:t>
            </a:r>
            <a:r>
              <a:rPr lang="en-US" sz="2400" dirty="0"/>
              <a:t> </a:t>
            </a:r>
            <a:r>
              <a:rPr lang="en-US" sz="2400" dirty="0" err="1"/>
              <a:t>niveau</a:t>
            </a:r>
            <a:r>
              <a:rPr lang="en-US" sz="2400" dirty="0"/>
              <a:t> </a:t>
            </a:r>
            <a:r>
              <a:rPr lang="en-US" sz="2400" dirty="0" err="1"/>
              <a:t>gemaakt</a:t>
            </a:r>
            <a:endParaRPr lang="en-US" sz="2400" dirty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/>
              <a:t>De </a:t>
            </a:r>
            <a:r>
              <a:rPr lang="en-US" sz="2400" dirty="0" err="1"/>
              <a:t>bedoeling</a:t>
            </a:r>
            <a:r>
              <a:rPr lang="en-US" sz="2400" dirty="0"/>
              <a:t> is </a:t>
            </a:r>
            <a:r>
              <a:rPr lang="en-US" sz="2400" dirty="0" err="1"/>
              <a:t>dat</a:t>
            </a:r>
            <a:r>
              <a:rPr lang="en-US" sz="2400" dirty="0"/>
              <a:t> </a:t>
            </a:r>
            <a:r>
              <a:rPr lang="en-US" sz="2400" dirty="0" err="1"/>
              <a:t>deze</a:t>
            </a:r>
            <a:r>
              <a:rPr lang="en-US" sz="2400" dirty="0"/>
              <a:t> </a:t>
            </a:r>
            <a:r>
              <a:rPr lang="en-US" sz="2400" dirty="0" err="1"/>
              <a:t>doelen</a:t>
            </a:r>
            <a:r>
              <a:rPr lang="en-US" sz="2400" dirty="0"/>
              <a:t> in de </a:t>
            </a:r>
            <a:r>
              <a:rPr lang="en-US" sz="2400" dirty="0" err="1"/>
              <a:t>lidstaten</a:t>
            </a:r>
            <a:r>
              <a:rPr lang="en-US" sz="2400" dirty="0"/>
              <a:t> </a:t>
            </a:r>
            <a:r>
              <a:rPr lang="en-US" sz="2400" dirty="0" err="1"/>
              <a:t>worden</a:t>
            </a:r>
            <a:r>
              <a:rPr lang="en-US" sz="2400" dirty="0"/>
              <a:t> </a:t>
            </a:r>
            <a:r>
              <a:rPr lang="en-US" sz="2400" dirty="0" err="1"/>
              <a:t>ingevuld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behaald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400" dirty="0"/>
          </a:p>
        </p:txBody>
      </p:sp>
      <p:pic>
        <p:nvPicPr>
          <p:cNvPr id="6" name="Picture 5" descr="BJV_Youth-Goals_255x210mm_CMYK_fill-2-1024x819.pn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2" y="5715000"/>
            <a:ext cx="1080264" cy="864000"/>
          </a:xfrm>
          <a:prstGeom prst="rect">
            <a:avLst/>
          </a:prstGeom>
        </p:spPr>
      </p:pic>
      <p:pic>
        <p:nvPicPr>
          <p:cNvPr id="7" name="Picture 6" descr="BJV_Youth-Goals_255x210mm_CMYK_fill-1-1024x819.png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5715000"/>
            <a:ext cx="1080264" cy="864000"/>
          </a:xfrm>
          <a:prstGeom prst="rect">
            <a:avLst/>
          </a:prstGeom>
        </p:spPr>
      </p:pic>
      <p:pic>
        <p:nvPicPr>
          <p:cNvPr id="8" name="Picture 7" descr="BJV_Youth-Goals_255x210mm_CMYK_fill-3.png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5715000"/>
            <a:ext cx="1079801" cy="864000"/>
          </a:xfrm>
          <a:prstGeom prst="rect">
            <a:avLst/>
          </a:prstGeom>
        </p:spPr>
      </p:pic>
      <p:pic>
        <p:nvPicPr>
          <p:cNvPr id="9" name="Picture 8" descr="BJV_Youth-Goals_255x210mm_CMYK_fill-4.png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5715000"/>
            <a:ext cx="1079801" cy="864000"/>
          </a:xfrm>
          <a:prstGeom prst="rect">
            <a:avLst/>
          </a:prstGeom>
        </p:spPr>
      </p:pic>
      <p:pic>
        <p:nvPicPr>
          <p:cNvPr id="10" name="Picture 9" descr="BJV_Youth-Goals_255x210mm_CMYK_fill-5.png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12" y="5715000"/>
            <a:ext cx="1080000" cy="864159"/>
          </a:xfrm>
          <a:prstGeom prst="rect">
            <a:avLst/>
          </a:prstGeom>
        </p:spPr>
      </p:pic>
      <p:pic>
        <p:nvPicPr>
          <p:cNvPr id="11" name="Picture 10" descr="BJV_Youth-Goals_255x210mm_CMYK_fill-6.png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2" y="5715000"/>
            <a:ext cx="1074837" cy="864000"/>
          </a:xfrm>
          <a:prstGeom prst="rect">
            <a:avLst/>
          </a:prstGeom>
        </p:spPr>
      </p:pic>
      <p:pic>
        <p:nvPicPr>
          <p:cNvPr id="12" name="Picture 11" descr="BJV_Youth-Goals_255x210mm_CMYK_fill-7.png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5715000"/>
            <a:ext cx="1080000" cy="864159"/>
          </a:xfrm>
          <a:prstGeom prst="rect">
            <a:avLst/>
          </a:prstGeom>
        </p:spPr>
      </p:pic>
      <p:pic>
        <p:nvPicPr>
          <p:cNvPr id="13" name="Picture 12" descr="BJV_Youth-Goals_255x210mm_CMYK_fill-8.png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5715000"/>
            <a:ext cx="1080000" cy="864158"/>
          </a:xfrm>
          <a:prstGeom prst="rect">
            <a:avLst/>
          </a:prstGeom>
        </p:spPr>
      </p:pic>
      <p:pic>
        <p:nvPicPr>
          <p:cNvPr id="14" name="Picture 13" descr="youthgoal9.png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2" y="5715000"/>
            <a:ext cx="1080000" cy="864162"/>
          </a:xfrm>
          <a:prstGeom prst="rect">
            <a:avLst/>
          </a:prstGeom>
        </p:spPr>
      </p:pic>
      <p:pic>
        <p:nvPicPr>
          <p:cNvPr id="15" name="Picture 14" descr="BJV_Youth-Goals_255x210mm_CMYK_fill-10.png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12" y="5715000"/>
            <a:ext cx="1080000" cy="864159"/>
          </a:xfrm>
          <a:prstGeom prst="rect">
            <a:avLst/>
          </a:prstGeom>
        </p:spPr>
      </p:pic>
      <p:pic>
        <p:nvPicPr>
          <p:cNvPr id="16" name="Picture 15" descr="BJV_Youth-Goals_255x210mm_CMYK_fill-11.png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812" y="5715000"/>
            <a:ext cx="1080000" cy="8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3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/>
                <a:cs typeface="Rockwell"/>
              </a:rPr>
              <a:t>Youth Goals</a:t>
            </a:r>
          </a:p>
        </p:txBody>
      </p:sp>
      <p:pic>
        <p:nvPicPr>
          <p:cNvPr id="5" name="Picture 4" descr="BJV_Youth-Goals_255x210mm_CMYK_fill-1-1024x81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2057400"/>
            <a:ext cx="1764000" cy="1410855"/>
          </a:xfrm>
          <a:prstGeom prst="rect">
            <a:avLst/>
          </a:prstGeom>
        </p:spPr>
      </p:pic>
      <p:pic>
        <p:nvPicPr>
          <p:cNvPr id="6" name="Picture 5" descr="BJV_Youth-Goals_255x210mm_CMYK_fill-2-1024x81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2057400"/>
            <a:ext cx="1764000" cy="1410855"/>
          </a:xfrm>
          <a:prstGeom prst="rect">
            <a:avLst/>
          </a:prstGeom>
        </p:spPr>
      </p:pic>
      <p:pic>
        <p:nvPicPr>
          <p:cNvPr id="7" name="Picture 6" descr="BJV_Youth-Goals_255x210mm_CMYK_fill-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2" y="2057400"/>
            <a:ext cx="1751013" cy="1401069"/>
          </a:xfrm>
          <a:prstGeom prst="rect">
            <a:avLst/>
          </a:prstGeom>
        </p:spPr>
      </p:pic>
      <p:pic>
        <p:nvPicPr>
          <p:cNvPr id="8" name="Picture 7" descr="BJV_Youth-Goals_255x210mm_CMYK_fill-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2057400"/>
            <a:ext cx="1752599" cy="1402337"/>
          </a:xfrm>
          <a:prstGeom prst="rect">
            <a:avLst/>
          </a:prstGeom>
        </p:spPr>
      </p:pic>
      <p:pic>
        <p:nvPicPr>
          <p:cNvPr id="9" name="Picture 8" descr="BJV_Youth-Goals_255x210mm_CMYK_fill-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3657600"/>
            <a:ext cx="1752600" cy="1402339"/>
          </a:xfrm>
          <a:prstGeom prst="rect">
            <a:avLst/>
          </a:prstGeom>
        </p:spPr>
      </p:pic>
      <p:pic>
        <p:nvPicPr>
          <p:cNvPr id="10" name="Picture 9" descr="BJV_Youth-Goals_255x210mm_CMYK_fill-6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3657600"/>
            <a:ext cx="1746612" cy="1404000"/>
          </a:xfrm>
          <a:prstGeom prst="rect">
            <a:avLst/>
          </a:prstGeom>
        </p:spPr>
      </p:pic>
      <p:pic>
        <p:nvPicPr>
          <p:cNvPr id="11" name="Picture 10" descr="BJV_Youth-Goals_255x210mm_CMYK_fill-7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2" y="3657600"/>
            <a:ext cx="1752600" cy="1402339"/>
          </a:xfrm>
          <a:prstGeom prst="rect">
            <a:avLst/>
          </a:prstGeom>
        </p:spPr>
      </p:pic>
      <p:pic>
        <p:nvPicPr>
          <p:cNvPr id="12" name="Picture 11" descr="BJV_Youth-Goals_255x210mm_CMYK_fill-8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3657600"/>
            <a:ext cx="1754678" cy="1404000"/>
          </a:xfrm>
          <a:prstGeom prst="rect">
            <a:avLst/>
          </a:prstGeom>
        </p:spPr>
      </p:pic>
      <p:pic>
        <p:nvPicPr>
          <p:cNvPr id="13" name="Picture 12" descr="youthgoal9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5181600"/>
            <a:ext cx="1751013" cy="1401074"/>
          </a:xfrm>
          <a:prstGeom prst="rect">
            <a:avLst/>
          </a:prstGeom>
        </p:spPr>
      </p:pic>
      <p:pic>
        <p:nvPicPr>
          <p:cNvPr id="14" name="Picture 13" descr="BJV_Youth-Goals_255x210mm_CMYK_fill-10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5181600"/>
            <a:ext cx="1752600" cy="1402339"/>
          </a:xfrm>
          <a:prstGeom prst="rect">
            <a:avLst/>
          </a:prstGeom>
        </p:spPr>
      </p:pic>
      <p:pic>
        <p:nvPicPr>
          <p:cNvPr id="15" name="Picture 14" descr="BJV_Youth-Goals_255x210mm_CMYK_fill-11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2" y="5181600"/>
            <a:ext cx="1751013" cy="14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3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Europe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European continent presentation (widescreen).potx" id="{93DEBF6E-C676-4C72-9DD7-621273DDECFE}" vid="{719760C6-CFEC-4778-9111-FACB3746580C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19912</TotalTime>
  <Words>823</Words>
  <Application>Microsoft Macintosh PowerPoint</Application>
  <PresentationFormat>Aangepast</PresentationFormat>
  <Paragraphs>128</Paragraphs>
  <Slides>25</Slides>
  <Notes>13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Rockwell</vt:lpstr>
      <vt:lpstr>Continental Europe 16x9</vt:lpstr>
      <vt:lpstr>Jong in Europa</vt:lpstr>
      <vt:lpstr>PowerPoint-presentatie</vt:lpstr>
      <vt:lpstr>Wie zijn de Jongerenvertegenwoordigers Europese zaken?  En de werkgroep jong in Europa?</vt:lpstr>
      <vt:lpstr>PowerPoint-presentatie</vt:lpstr>
      <vt:lpstr>Dat vertellen we je graag!</vt:lpstr>
      <vt:lpstr>PowerPoint-presentatie</vt:lpstr>
      <vt:lpstr>Veerle en hevien vertellen over de youth goals</vt:lpstr>
      <vt:lpstr>youth goals</vt:lpstr>
      <vt:lpstr>Youth Goals</vt:lpstr>
      <vt:lpstr>1. Verbinden van EU met jeugd</vt:lpstr>
      <vt:lpstr>2. Gelijkheid voor alle genders</vt:lpstr>
      <vt:lpstr>3. Inclusieve samenleving</vt:lpstr>
      <vt:lpstr>4. Juiste informatie (denk aan nepnieuws)</vt:lpstr>
      <vt:lpstr>5. Mentale gezondheid</vt:lpstr>
      <vt:lpstr>6. Ondersteuning voor jongeren op het platte land</vt:lpstr>
      <vt:lpstr>7. Kwalitatief werk voor iedereen</vt:lpstr>
      <vt:lpstr>8. Goed onderwijs voor iedereen</vt:lpstr>
      <vt:lpstr>9. Democratische participatie </vt:lpstr>
      <vt:lpstr>10. Duurzaam en groen europa </vt:lpstr>
      <vt:lpstr>11. Jongerenorganisaties</vt:lpstr>
      <vt:lpstr>Opdracht Youth Goals</vt:lpstr>
      <vt:lpstr>opdracht</vt:lpstr>
      <vt:lpstr>Wat vind jij?</vt:lpstr>
      <vt:lpstr>Ben jij de volgende jongerenvertegenwooridger?</vt:lpstr>
      <vt:lpstr>Bedankt voor je inzet! Volg je ons al?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Max van der Breggen</dc:creator>
  <cp:lastModifiedBy>Kirsten Commijs</cp:lastModifiedBy>
  <cp:revision>329</cp:revision>
  <dcterms:created xsi:type="dcterms:W3CDTF">2017-08-18T09:25:12Z</dcterms:created>
  <dcterms:modified xsi:type="dcterms:W3CDTF">2020-03-31T08:15:21Z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